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4"/>
  </p:sldMasterIdLst>
  <p:notesMasterIdLst>
    <p:notesMasterId r:id="rId19"/>
  </p:notesMasterIdLst>
  <p:sldIdLst>
    <p:sldId id="256" r:id="rId5"/>
    <p:sldId id="338" r:id="rId6"/>
    <p:sldId id="358" r:id="rId7"/>
    <p:sldId id="359" r:id="rId8"/>
    <p:sldId id="360" r:id="rId9"/>
    <p:sldId id="361" r:id="rId10"/>
    <p:sldId id="345" r:id="rId11"/>
    <p:sldId id="362" r:id="rId12"/>
    <p:sldId id="364" r:id="rId13"/>
    <p:sldId id="365" r:id="rId14"/>
    <p:sldId id="346" r:id="rId15"/>
    <p:sldId id="370" r:id="rId16"/>
    <p:sldId id="371" r:id="rId17"/>
    <p:sldId id="376" r:id="rId18"/>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7" autoAdjust="0"/>
    <p:restoredTop sz="94660"/>
  </p:normalViewPr>
  <p:slideViewPr>
    <p:cSldViewPr snapToGrid="0">
      <p:cViewPr varScale="1">
        <p:scale>
          <a:sx n="48" d="100"/>
          <a:sy n="48" d="100"/>
        </p:scale>
        <p:origin x="120"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2599C46D-3512-3F42-8597-E1DE978E0C65}" type="datetime1">
              <a:t>06-03-2024</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8661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06-03-2024</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9822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06-03-2024</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30801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06-03-2024</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065888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06-03-2024</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774208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06-03-2024</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521062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06-03-2024</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44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06-03-2024</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821091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06-03-2024</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942981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06-03-2024</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43413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06-03-2024</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7705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8FC34BD-7860-2B48-B7CD-3ED1D64EF2B2}" type="datetime1">
              <a:t>06-03-2024</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83229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06-03-2024</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131262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11347114" cy="2490950"/>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6"/>
            <a:ext cx="11347114" cy="89033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3607730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3258928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06-03-2024</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606894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06-03-2024</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99303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06-03-2024</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490141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06-03-2024</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429379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06-03-2024</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91520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06-03-2024</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972091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06-03-2024</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7741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13142618-DDE1-5240-8D3B-728C29213A49}" type="datetime1">
              <a:t>06-03-2024</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121276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Tree>
    <p:extLst>
      <p:ext uri="{BB962C8B-B14F-4D97-AF65-F5344CB8AC3E}">
        <p14:creationId xmlns:p14="http://schemas.microsoft.com/office/powerpoint/2010/main" val="818283048"/>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26833343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301"/>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606450" y="3289301"/>
            <a:ext cx="6771600" cy="9576000"/>
          </a:xfrm>
        </p:spPr>
        <p:txBody>
          <a:bodyPr/>
          <a:lstStyle>
            <a:lvl1pPr marL="0" indent="0">
              <a:buNone/>
              <a:defRPr/>
            </a:lvl1pPr>
          </a:lstStyle>
          <a:p>
            <a:endParaRPr lang="da-DK" dirty="0"/>
          </a:p>
        </p:txBody>
      </p:sp>
      <p:sp>
        <p:nvSpPr>
          <p:cNvPr id="9" name="Streg"/>
          <p:cNvSpPr/>
          <p:nvPr userDrawn="1"/>
        </p:nvSpPr>
        <p:spPr>
          <a:xfrm rot="5400000">
            <a:off x="11286000" y="8077301"/>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3762460941"/>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6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16594730" y="3289299"/>
            <a:ext cx="6767395"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83126" y="3289298"/>
            <a:ext cx="14623200" cy="9575989"/>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644939375"/>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724853D3-495A-2B45-9A55-1CD91DC6E6AB}" type="datetime1">
              <a:t>06-03-2024</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99783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06-03-2024</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352016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06-03-2024</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94669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06-03-2024</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144629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06-03-2024</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421153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06-03-2024</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7226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5"/>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36"/>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AE43D5D-9ED8-6542-8FC8-5B1BBA98D061}" type="datetime1">
              <a:t>06-03-2024</a:t>
            </a:fld>
            <a:endParaRPr lang="en-DK"/>
          </a:p>
        </p:txBody>
      </p:sp>
    </p:spTree>
    <p:extLst>
      <p:ext uri="{BB962C8B-B14F-4D97-AF65-F5344CB8AC3E}">
        <p14:creationId xmlns:p14="http://schemas.microsoft.com/office/powerpoint/2010/main" val="66091997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36"/>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36"/>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36"/>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36"/>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36"/>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lstStyle/>
          <a:p>
            <a:r>
              <a:rPr lang="da-DK" dirty="0"/>
              <a:t>Digital analyse</a:t>
            </a:r>
            <a:endParaRPr dirty="0"/>
          </a:p>
        </p:txBody>
      </p:sp>
      <p:sp>
        <p:nvSpPr>
          <p:cNvPr id="137" name="V2 - M1 - 2018"/>
          <p:cNvSpPr txBox="1">
            <a:spLocks noGrp="1"/>
          </p:cNvSpPr>
          <p:nvPr>
            <p:ph type="subTitle" idx="1"/>
          </p:nvPr>
        </p:nvSpPr>
        <p:spPr>
          <a:prstGeom prst="rect">
            <a:avLst/>
          </a:prstGeom>
        </p:spPr>
        <p:txBody>
          <a:bodyPr/>
          <a:lstStyle/>
          <a:p>
            <a:r>
              <a:rPr lang="da-DK" dirty="0"/>
              <a:t>V2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75A2A-4286-475B-9B1B-B9BC85FABC12}"/>
              </a:ext>
            </a:extLst>
          </p:cNvPr>
          <p:cNvSpPr>
            <a:spLocks noGrp="1"/>
          </p:cNvSpPr>
          <p:nvPr>
            <p:ph type="title"/>
          </p:nvPr>
        </p:nvSpPr>
        <p:spPr/>
        <p:txBody>
          <a:bodyPr/>
          <a:lstStyle/>
          <a:p>
            <a:r>
              <a:rPr lang="da-DK" dirty="0"/>
              <a:t>Hvad er </a:t>
            </a:r>
            <a:r>
              <a:rPr lang="da-DK" dirty="0" err="1"/>
              <a:t>conversions</a:t>
            </a:r>
            <a:r>
              <a:rPr lang="da-DK" dirty="0"/>
              <a:t>?</a:t>
            </a:r>
          </a:p>
        </p:txBody>
      </p:sp>
      <p:sp>
        <p:nvSpPr>
          <p:cNvPr id="4" name="Pladsholder til indhold 3">
            <a:extLst>
              <a:ext uri="{FF2B5EF4-FFF2-40B4-BE49-F238E27FC236}">
                <a16:creationId xmlns:a16="http://schemas.microsoft.com/office/drawing/2014/main" id="{6C636A95-4355-4CA0-B724-7A9AF5978A71}"/>
              </a:ext>
            </a:extLst>
          </p:cNvPr>
          <p:cNvSpPr>
            <a:spLocks noGrp="1"/>
          </p:cNvSpPr>
          <p:nvPr>
            <p:ph sz="half" idx="1"/>
          </p:nvPr>
        </p:nvSpPr>
        <p:spPr/>
        <p:txBody>
          <a:bodyPr>
            <a:normAutofit fontScale="85000" lnSpcReduction="20000"/>
          </a:bodyPr>
          <a:lstStyle/>
          <a:p>
            <a:r>
              <a:rPr lang="da-DK" dirty="0"/>
              <a:t>Conversion = når en bruger konverteres til en kunde eller </a:t>
            </a:r>
            <a:r>
              <a:rPr lang="da-DK" dirty="0" err="1"/>
              <a:t>lead</a:t>
            </a:r>
            <a:endParaRPr lang="da-DK" dirty="0"/>
          </a:p>
          <a:p>
            <a:r>
              <a:rPr lang="da-DK" dirty="0"/>
              <a:t>Når brugeren udfører en bestemt handling på vores website, som fører til denne konversion</a:t>
            </a:r>
          </a:p>
          <a:p>
            <a:pPr lvl="1"/>
            <a:r>
              <a:rPr lang="da-DK" dirty="0"/>
              <a:t>Læg en vare i indkøbsvogn</a:t>
            </a:r>
          </a:p>
          <a:p>
            <a:pPr lvl="1"/>
            <a:r>
              <a:rPr lang="da-DK" dirty="0"/>
              <a:t>Udfyld en formular som potentiel kunde (</a:t>
            </a:r>
            <a:r>
              <a:rPr lang="da-DK" dirty="0" err="1"/>
              <a:t>lead</a:t>
            </a:r>
            <a:r>
              <a:rPr lang="da-DK" dirty="0"/>
              <a:t>)</a:t>
            </a:r>
          </a:p>
          <a:p>
            <a:pPr lvl="1"/>
            <a:r>
              <a:rPr lang="da-DK" dirty="0"/>
              <a:t>Abonnér</a:t>
            </a:r>
          </a:p>
          <a:p>
            <a:pPr lvl="1"/>
            <a:r>
              <a:rPr lang="da-DK" dirty="0"/>
              <a:t>Registrer dig som bruger</a:t>
            </a:r>
          </a:p>
          <a:p>
            <a:pPr lvl="1"/>
            <a:r>
              <a:rPr lang="da-DK" dirty="0"/>
              <a:t>Udfyld en kontaktformular</a:t>
            </a:r>
          </a:p>
          <a:p>
            <a:pPr lvl="1"/>
            <a:r>
              <a:rPr lang="da-DK" dirty="0"/>
              <a:t>Tilmeld nyhedsbrev</a:t>
            </a:r>
          </a:p>
          <a:p>
            <a:pPr lvl="1"/>
            <a:r>
              <a:rPr lang="da-DK" dirty="0"/>
              <a:t>Ring til virksomheden</a:t>
            </a:r>
          </a:p>
          <a:p>
            <a:r>
              <a:rPr lang="da-DK" dirty="0"/>
              <a:t>Man definere selv hvad ens mål (</a:t>
            </a:r>
            <a:r>
              <a:rPr lang="da-DK" dirty="0" err="1"/>
              <a:t>conversion</a:t>
            </a:r>
            <a:r>
              <a:rPr lang="da-DK" dirty="0"/>
              <a:t>) er</a:t>
            </a:r>
          </a:p>
          <a:p>
            <a:r>
              <a:rPr lang="da-DK" dirty="0"/>
              <a:t>Disse handlinger kan spores og registreres</a:t>
            </a:r>
          </a:p>
          <a:p>
            <a:r>
              <a:rPr lang="da-DK" dirty="0"/>
              <a:t>Når brugeren udfører handlinger, som kan føre til at vores forretningsmål bliver opnået</a:t>
            </a:r>
          </a:p>
        </p:txBody>
      </p:sp>
      <p:pic>
        <p:nvPicPr>
          <p:cNvPr id="6" name="Pladsholder til billede 5">
            <a:extLst>
              <a:ext uri="{FF2B5EF4-FFF2-40B4-BE49-F238E27FC236}">
                <a16:creationId xmlns:a16="http://schemas.microsoft.com/office/drawing/2014/main" id="{B1D50914-12D7-4916-9483-011F88A2DA8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20" b="620"/>
          <a:stretch>
            <a:fillRect/>
          </a:stretch>
        </p:blipFill>
        <p:spPr/>
      </p:pic>
      <p:sp>
        <p:nvSpPr>
          <p:cNvPr id="5" name="Pladsholder til tekst 4">
            <a:extLst>
              <a:ext uri="{FF2B5EF4-FFF2-40B4-BE49-F238E27FC236}">
                <a16:creationId xmlns:a16="http://schemas.microsoft.com/office/drawing/2014/main" id="{6EC61287-568B-4A92-A18F-DAFD2AB9459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23629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EF01A9-4094-4280-B243-DC26CAC1315A}"/>
              </a:ext>
            </a:extLst>
          </p:cNvPr>
          <p:cNvSpPr>
            <a:spLocks noGrp="1"/>
          </p:cNvSpPr>
          <p:nvPr>
            <p:ph type="title"/>
          </p:nvPr>
        </p:nvSpPr>
        <p:spPr/>
        <p:txBody>
          <a:bodyPr/>
          <a:lstStyle/>
          <a:p>
            <a:r>
              <a:rPr lang="da-DK" dirty="0"/>
              <a:t>Hvad er Key Performance </a:t>
            </a:r>
            <a:r>
              <a:rPr lang="da-DK" dirty="0" err="1"/>
              <a:t>Indicators</a:t>
            </a:r>
            <a:r>
              <a:rPr lang="da-DK" dirty="0"/>
              <a:t> (KPI)?</a:t>
            </a:r>
          </a:p>
        </p:txBody>
      </p:sp>
      <p:sp>
        <p:nvSpPr>
          <p:cNvPr id="4" name="Pladsholder til indhold 3">
            <a:extLst>
              <a:ext uri="{FF2B5EF4-FFF2-40B4-BE49-F238E27FC236}">
                <a16:creationId xmlns:a16="http://schemas.microsoft.com/office/drawing/2014/main" id="{BF1A246C-BBA4-4C45-9CB2-31A810BF0ADE}"/>
              </a:ext>
            </a:extLst>
          </p:cNvPr>
          <p:cNvSpPr>
            <a:spLocks noGrp="1"/>
          </p:cNvSpPr>
          <p:nvPr>
            <p:ph sz="half" idx="1"/>
          </p:nvPr>
        </p:nvSpPr>
        <p:spPr/>
        <p:txBody>
          <a:bodyPr/>
          <a:lstStyle/>
          <a:p>
            <a:r>
              <a:rPr lang="da-DK" dirty="0" err="1"/>
              <a:t>KPI’er</a:t>
            </a:r>
            <a:r>
              <a:rPr lang="da-DK" dirty="0"/>
              <a:t> er ikke vores mål, men det er ting, vi kan måle på, som fører os hen til vores mål:</a:t>
            </a:r>
          </a:p>
          <a:p>
            <a:pPr lvl="1"/>
            <a:r>
              <a:rPr lang="da-DK" dirty="0"/>
              <a:t>Page views</a:t>
            </a:r>
          </a:p>
          <a:p>
            <a:pPr lvl="1"/>
            <a:r>
              <a:rPr lang="da-DK" dirty="0"/>
              <a:t>Hvor mange besøgende har vi</a:t>
            </a:r>
          </a:p>
          <a:p>
            <a:pPr lvl="1"/>
            <a:r>
              <a:rPr lang="da-DK" dirty="0"/>
              <a:t>Hvad er vores søgemaskine </a:t>
            </a:r>
            <a:r>
              <a:rPr lang="da-DK" dirty="0" err="1"/>
              <a:t>ranking</a:t>
            </a:r>
            <a:endParaRPr lang="da-DK" dirty="0"/>
          </a:p>
          <a:p>
            <a:pPr lvl="1"/>
            <a:r>
              <a:rPr lang="da-DK" dirty="0"/>
              <a:t>Hvor mange likes/followers har vi</a:t>
            </a:r>
          </a:p>
          <a:p>
            <a:pPr lvl="1"/>
            <a:r>
              <a:rPr lang="da-DK" dirty="0"/>
              <a:t>Hvor lang tid er brugerne på vores site</a:t>
            </a:r>
          </a:p>
          <a:p>
            <a:pPr lvl="1"/>
            <a:r>
              <a:rPr lang="da-DK" dirty="0"/>
              <a:t>Hvor mange sider på vores site har de kigget på</a:t>
            </a:r>
          </a:p>
          <a:p>
            <a:r>
              <a:rPr lang="da-DK" dirty="0" err="1"/>
              <a:t>KPI’er</a:t>
            </a:r>
            <a:r>
              <a:rPr lang="da-DK" dirty="0"/>
              <a:t> har ikke en direkte indflydelse på vores indtjening, men de indikerer, om vi er på rette spor i forhold til at nå vores forretningsmål</a:t>
            </a:r>
          </a:p>
        </p:txBody>
      </p:sp>
      <p:pic>
        <p:nvPicPr>
          <p:cNvPr id="10" name="Pladsholder til billede 9">
            <a:extLst>
              <a:ext uri="{FF2B5EF4-FFF2-40B4-BE49-F238E27FC236}">
                <a16:creationId xmlns:a16="http://schemas.microsoft.com/office/drawing/2014/main" id="{E05E6BC8-7B68-438F-9ACC-18B834F5AA5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8" b="638"/>
          <a:stretch>
            <a:fillRect/>
          </a:stretch>
        </p:blipFill>
        <p:spPr/>
      </p:pic>
      <p:sp>
        <p:nvSpPr>
          <p:cNvPr id="5" name="Pladsholder til tekst 4">
            <a:extLst>
              <a:ext uri="{FF2B5EF4-FFF2-40B4-BE49-F238E27FC236}">
                <a16:creationId xmlns:a16="http://schemas.microsoft.com/office/drawing/2014/main" id="{56D6FE61-2C52-4AF2-9BB0-D02015004040}"/>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32657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D48A8-71FF-4E84-A0E9-EDA671829544}"/>
              </a:ext>
            </a:extLst>
          </p:cNvPr>
          <p:cNvSpPr>
            <a:spLocks noGrp="1"/>
          </p:cNvSpPr>
          <p:nvPr>
            <p:ph type="title"/>
          </p:nvPr>
        </p:nvSpPr>
        <p:spPr/>
        <p:txBody>
          <a:bodyPr/>
          <a:lstStyle/>
          <a:p>
            <a:r>
              <a:rPr lang="da-DK" dirty="0"/>
              <a:t>Hvem er mine brugere?</a:t>
            </a:r>
          </a:p>
        </p:txBody>
      </p:sp>
      <p:sp>
        <p:nvSpPr>
          <p:cNvPr id="4" name="Pladsholder til indhold 3">
            <a:extLst>
              <a:ext uri="{FF2B5EF4-FFF2-40B4-BE49-F238E27FC236}">
                <a16:creationId xmlns:a16="http://schemas.microsoft.com/office/drawing/2014/main" id="{41002C9F-5D21-44BC-86E1-187A9329628C}"/>
              </a:ext>
            </a:extLst>
          </p:cNvPr>
          <p:cNvSpPr>
            <a:spLocks noGrp="1"/>
          </p:cNvSpPr>
          <p:nvPr>
            <p:ph sz="half" idx="1"/>
          </p:nvPr>
        </p:nvSpPr>
        <p:spPr/>
        <p:txBody>
          <a:bodyPr>
            <a:normAutofit fontScale="92500" lnSpcReduction="20000"/>
          </a:bodyPr>
          <a:lstStyle/>
          <a:p>
            <a:r>
              <a:rPr lang="da-DK" dirty="0"/>
              <a:t>User</a:t>
            </a:r>
          </a:p>
          <a:p>
            <a:pPr lvl="1"/>
            <a:r>
              <a:rPr lang="da-DK" dirty="0"/>
              <a:t>Besøgere på dit website</a:t>
            </a:r>
          </a:p>
          <a:p>
            <a:pPr lvl="1"/>
            <a:r>
              <a:rPr lang="da-DK" dirty="0"/>
              <a:t>Alle brugere identificeres af et Client ID, som gemmes i browserens cookies</a:t>
            </a:r>
          </a:p>
          <a:p>
            <a:pPr lvl="1"/>
            <a:r>
              <a:rPr lang="da-DK" dirty="0"/>
              <a:t>Google Analytics kan holde øje med brugeren over flere sessioner </a:t>
            </a:r>
            <a:r>
              <a:rPr lang="da-DK" dirty="0" err="1"/>
              <a:t>vha</a:t>
            </a:r>
            <a:r>
              <a:rPr lang="da-DK" dirty="0"/>
              <a:t> brugerens Client ID</a:t>
            </a:r>
          </a:p>
          <a:p>
            <a:pPr lvl="1"/>
            <a:endParaRPr lang="da-DK" dirty="0"/>
          </a:p>
          <a:p>
            <a:r>
              <a:rPr lang="da-DK" dirty="0"/>
              <a:t>Segment</a:t>
            </a:r>
          </a:p>
          <a:p>
            <a:pPr lvl="1"/>
            <a:r>
              <a:rPr lang="da-DK" dirty="0"/>
              <a:t>Flere brugere, som deler nogle af de samme karakteristika </a:t>
            </a:r>
          </a:p>
          <a:p>
            <a:pPr lvl="1"/>
            <a:r>
              <a:rPr lang="da-DK" dirty="0"/>
              <a:t>Det kan være lokation, køn, alder, browser</a:t>
            </a:r>
          </a:p>
          <a:p>
            <a:pPr lvl="1"/>
            <a:r>
              <a:rPr lang="da-DK" dirty="0"/>
              <a:t>Segmenter er et utroligt vigtigt begreb i vores analyse, for det kan gøre det lettere at målrette vores reklamer/UX-UI til at passe til vores største segmenter</a:t>
            </a:r>
          </a:p>
        </p:txBody>
      </p:sp>
      <p:pic>
        <p:nvPicPr>
          <p:cNvPr id="6" name="Pladsholder til billede 5">
            <a:extLst>
              <a:ext uri="{FF2B5EF4-FFF2-40B4-BE49-F238E27FC236}">
                <a16:creationId xmlns:a16="http://schemas.microsoft.com/office/drawing/2014/main" id="{D2F2DDF9-D49A-4A98-98A6-A674820BB8F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CB555A76-0C60-4716-B675-90862B7BB48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14165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124FE9-B2E6-4DED-82B3-24E98A456706}"/>
              </a:ext>
            </a:extLst>
          </p:cNvPr>
          <p:cNvSpPr>
            <a:spLocks noGrp="1"/>
          </p:cNvSpPr>
          <p:nvPr>
            <p:ph type="title"/>
          </p:nvPr>
        </p:nvSpPr>
        <p:spPr/>
        <p:txBody>
          <a:bodyPr/>
          <a:lstStyle/>
          <a:p>
            <a:r>
              <a:rPr lang="da-DK" dirty="0"/>
              <a:t>Hvem er mine brugere?</a:t>
            </a:r>
          </a:p>
        </p:txBody>
      </p:sp>
      <p:sp>
        <p:nvSpPr>
          <p:cNvPr id="4" name="Pladsholder til indhold 3">
            <a:extLst>
              <a:ext uri="{FF2B5EF4-FFF2-40B4-BE49-F238E27FC236}">
                <a16:creationId xmlns:a16="http://schemas.microsoft.com/office/drawing/2014/main" id="{D6E545AA-BC1A-4CBF-A8A6-23A8124D56CA}"/>
              </a:ext>
            </a:extLst>
          </p:cNvPr>
          <p:cNvSpPr>
            <a:spLocks noGrp="1"/>
          </p:cNvSpPr>
          <p:nvPr>
            <p:ph sz="half" idx="1"/>
          </p:nvPr>
        </p:nvSpPr>
        <p:spPr/>
        <p:txBody>
          <a:bodyPr>
            <a:normAutofit fontScale="92500" lnSpcReduction="20000"/>
          </a:bodyPr>
          <a:lstStyle/>
          <a:p>
            <a:r>
              <a:rPr lang="da-DK" dirty="0"/>
              <a:t>Segment</a:t>
            </a:r>
          </a:p>
          <a:p>
            <a:pPr lvl="1"/>
            <a:r>
              <a:rPr lang="da-DK" dirty="0"/>
              <a:t>Med Google Analytics kan vi få svar på forskellige spørgsmål om vores segment:</a:t>
            </a:r>
          </a:p>
          <a:p>
            <a:pPr lvl="2"/>
            <a:r>
              <a:rPr lang="da-DK" dirty="0"/>
              <a:t>Hvor kom de fra? Hvad er deres kilde (source)</a:t>
            </a:r>
          </a:p>
          <a:p>
            <a:pPr lvl="3"/>
            <a:r>
              <a:rPr lang="da-DK" dirty="0"/>
              <a:t>Kom de fra Facebook, Twitter, Google søgning (evt. SEM) </a:t>
            </a:r>
            <a:r>
              <a:rPr lang="da-DK" dirty="0" err="1"/>
              <a:t>osv</a:t>
            </a:r>
            <a:endParaRPr lang="da-DK" dirty="0"/>
          </a:p>
          <a:p>
            <a:pPr lvl="2"/>
            <a:r>
              <a:rPr lang="da-DK" dirty="0"/>
              <a:t>Hvilke sider besøgte de? Hvilken content kiggede de på?</a:t>
            </a:r>
          </a:p>
          <a:p>
            <a:pPr lvl="2"/>
            <a:r>
              <a:rPr lang="da-DK" dirty="0"/>
              <a:t>Hvad gjorde de? Hvad var deres opførsel (</a:t>
            </a:r>
            <a:r>
              <a:rPr lang="da-DK" dirty="0" err="1"/>
              <a:t>behaviour</a:t>
            </a:r>
            <a:r>
              <a:rPr lang="da-DK" dirty="0"/>
              <a:t>)</a:t>
            </a:r>
          </a:p>
          <a:p>
            <a:pPr lvl="2"/>
            <a:r>
              <a:rPr lang="da-DK" dirty="0"/>
              <a:t>Hvor meget tjente du på det? Hvilken værdi (</a:t>
            </a:r>
            <a:r>
              <a:rPr lang="da-DK" dirty="0" err="1"/>
              <a:t>value</a:t>
            </a:r>
            <a:r>
              <a:rPr lang="da-DK" dirty="0"/>
              <a:t>) tilførte de din virksomhed?</a:t>
            </a:r>
          </a:p>
          <a:p>
            <a:pPr lvl="1"/>
            <a:endParaRPr lang="da-DK" dirty="0"/>
          </a:p>
          <a:p>
            <a:pPr lvl="1"/>
            <a:r>
              <a:rPr lang="da-DK" dirty="0"/>
              <a:t>Ved at identificere forskellige segmenter, kan vi se, hvor de kommer fra, hvordan de opfører sig, og vigtigst af alt: hvor mange penge vi tjener på dem</a:t>
            </a:r>
          </a:p>
        </p:txBody>
      </p:sp>
      <p:pic>
        <p:nvPicPr>
          <p:cNvPr id="6" name="Pladsholder til billede 5">
            <a:extLst>
              <a:ext uri="{FF2B5EF4-FFF2-40B4-BE49-F238E27FC236}">
                <a16:creationId xmlns:a16="http://schemas.microsoft.com/office/drawing/2014/main" id="{E6338EF5-3F5B-4718-B154-E2F6C53CD65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EAC9C89D-7743-4ACD-B5E6-2442DE36C35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1381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124FE9-B2E6-4DED-82B3-24E98A456706}"/>
              </a:ext>
            </a:extLst>
          </p:cNvPr>
          <p:cNvSpPr>
            <a:spLocks noGrp="1"/>
          </p:cNvSpPr>
          <p:nvPr>
            <p:ph type="title"/>
          </p:nvPr>
        </p:nvSpPr>
        <p:spPr/>
        <p:txBody>
          <a:bodyPr/>
          <a:lstStyle/>
          <a:p>
            <a:r>
              <a:rPr lang="da-DK" dirty="0"/>
              <a:t>Konklusion</a:t>
            </a:r>
          </a:p>
        </p:txBody>
      </p:sp>
      <p:sp>
        <p:nvSpPr>
          <p:cNvPr id="4" name="Pladsholder til indhold 3">
            <a:extLst>
              <a:ext uri="{FF2B5EF4-FFF2-40B4-BE49-F238E27FC236}">
                <a16:creationId xmlns:a16="http://schemas.microsoft.com/office/drawing/2014/main" id="{F90FCB93-3A87-4CBD-8F71-FA32759B06AD}"/>
              </a:ext>
            </a:extLst>
          </p:cNvPr>
          <p:cNvSpPr>
            <a:spLocks noGrp="1"/>
          </p:cNvSpPr>
          <p:nvPr>
            <p:ph sz="half" idx="1"/>
          </p:nvPr>
        </p:nvSpPr>
        <p:spPr/>
        <p:txBody>
          <a:bodyPr>
            <a:normAutofit fontScale="92500" lnSpcReduction="20000"/>
          </a:bodyPr>
          <a:lstStyle/>
          <a:p>
            <a:r>
              <a:rPr lang="da-DK" dirty="0"/>
              <a:t>Hvis du vil sikre dig, at du får mest muligt ud af dit website og/eller webshop, er du nødt til at holde øje med trafikken på websitet</a:t>
            </a:r>
          </a:p>
          <a:p>
            <a:r>
              <a:rPr lang="da-DK" dirty="0"/>
              <a:t>Du skal have opstillet nogle klare og målbare mål for, hvad du vil opnå, ellers giver dine målinger ikke mening</a:t>
            </a:r>
          </a:p>
          <a:p>
            <a:pPr lvl="1"/>
            <a:r>
              <a:rPr lang="da-DK" dirty="0"/>
              <a:t>De skal have kontekst</a:t>
            </a:r>
          </a:p>
          <a:p>
            <a:r>
              <a:rPr lang="da-DK" dirty="0"/>
              <a:t>Du kan undersøge dine brugere (og segmenter) og målrette din side til at opnå flere konverteringer</a:t>
            </a:r>
          </a:p>
          <a:p>
            <a:pPr lvl="1"/>
            <a:r>
              <a:rPr lang="da-DK" dirty="0"/>
              <a:t>Hvor kommer brugerne fra – hvor skal du reklamere</a:t>
            </a:r>
          </a:p>
          <a:p>
            <a:pPr lvl="1"/>
            <a:r>
              <a:rPr lang="da-DK" dirty="0"/>
              <a:t>Hvad er din virksomheds kundepersona – hvilke elementer fungerer og fungerer ikke i forhold til den persona</a:t>
            </a:r>
          </a:p>
          <a:p>
            <a:pPr lvl="1"/>
            <a:r>
              <a:rPr lang="da-DK" dirty="0"/>
              <a:t>Hvordan opfører brugeren sig på dit site – hvor placerer du fx bedst en CTA (og hvilken farve/udseende skal den have)</a:t>
            </a:r>
          </a:p>
          <a:p>
            <a:pPr lvl="1"/>
            <a:r>
              <a:rPr lang="da-DK" dirty="0"/>
              <a:t>… </a:t>
            </a:r>
            <a:r>
              <a:rPr lang="da-DK" dirty="0" err="1"/>
              <a:t>osv</a:t>
            </a:r>
            <a:r>
              <a:rPr lang="da-DK" dirty="0"/>
              <a:t> …</a:t>
            </a:r>
          </a:p>
        </p:txBody>
      </p:sp>
      <p:pic>
        <p:nvPicPr>
          <p:cNvPr id="6" name="Pladsholder til billede 5">
            <a:extLst>
              <a:ext uri="{FF2B5EF4-FFF2-40B4-BE49-F238E27FC236}">
                <a16:creationId xmlns:a16="http://schemas.microsoft.com/office/drawing/2014/main" id="{411A86C4-933F-465F-9EC6-9E1467C2B3B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72" b="672"/>
          <a:stretch>
            <a:fillRect/>
          </a:stretch>
        </p:blipFill>
        <p:spPr/>
      </p:pic>
      <p:sp>
        <p:nvSpPr>
          <p:cNvPr id="5" name="Pladsholder til tekst 4">
            <a:extLst>
              <a:ext uri="{FF2B5EF4-FFF2-40B4-BE49-F238E27FC236}">
                <a16:creationId xmlns:a16="http://schemas.microsoft.com/office/drawing/2014/main" id="{885D8BCF-B496-4219-8894-BF92DE34A410}"/>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364478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Hvad er digital analyse?</a:t>
            </a:r>
          </a:p>
        </p:txBody>
      </p:sp>
      <p:sp>
        <p:nvSpPr>
          <p:cNvPr id="4" name="Pladsholder til indhold 3">
            <a:extLst>
              <a:ext uri="{FF2B5EF4-FFF2-40B4-BE49-F238E27FC236}">
                <a16:creationId xmlns:a16="http://schemas.microsoft.com/office/drawing/2014/main" id="{CDCC5C8C-4E9B-4F97-AA46-312EE90673E9}"/>
              </a:ext>
            </a:extLst>
          </p:cNvPr>
          <p:cNvSpPr>
            <a:spLocks noGrp="1"/>
          </p:cNvSpPr>
          <p:nvPr>
            <p:ph sz="half" idx="1"/>
          </p:nvPr>
        </p:nvSpPr>
        <p:spPr/>
        <p:txBody>
          <a:bodyPr>
            <a:normAutofit lnSpcReduction="10000"/>
          </a:bodyPr>
          <a:lstStyle/>
          <a:p>
            <a:pPr>
              <a:lnSpc>
                <a:spcPct val="150000"/>
              </a:lnSpc>
              <a:spcBef>
                <a:spcPts val="0"/>
              </a:spcBef>
            </a:pPr>
            <a:r>
              <a:rPr lang="da-DK" sz="3400" dirty="0"/>
              <a:t>Du har opsat nogle forretningsmål (hvor meget vil jeg tjene, hvor mange kunder vil jeg have, jeg vil have flest kunder af en bestemt type, min side skal vises et </a:t>
            </a:r>
            <a:r>
              <a:rPr lang="da-DK" sz="3400" dirty="0" err="1"/>
              <a:t>antalt</a:t>
            </a:r>
            <a:r>
              <a:rPr lang="da-DK" sz="3400" dirty="0"/>
              <a:t> gange </a:t>
            </a:r>
            <a:r>
              <a:rPr lang="da-DK" sz="3400" dirty="0" err="1"/>
              <a:t>osv</a:t>
            </a:r>
            <a:r>
              <a:rPr lang="da-DK" sz="3400" dirty="0"/>
              <a:t>)</a:t>
            </a:r>
          </a:p>
          <a:p>
            <a:pPr lvl="1">
              <a:lnSpc>
                <a:spcPct val="150000"/>
              </a:lnSpc>
              <a:spcBef>
                <a:spcPts val="0"/>
              </a:spcBef>
            </a:pPr>
            <a:r>
              <a:rPr lang="da-DK" sz="3400" dirty="0"/>
              <a:t>Med digital analyse kan du se, om du når dine mål, eller hvad der skal optimeres</a:t>
            </a:r>
          </a:p>
          <a:p>
            <a:pPr>
              <a:lnSpc>
                <a:spcPct val="150000"/>
              </a:lnSpc>
              <a:spcBef>
                <a:spcPts val="0"/>
              </a:spcBef>
            </a:pPr>
            <a:r>
              <a:rPr lang="da-DK" sz="3400" dirty="0"/>
              <a:t>Det ultimative værktøj til hele tiden at forbedre dit website</a:t>
            </a:r>
          </a:p>
          <a:p>
            <a:pPr>
              <a:lnSpc>
                <a:spcPct val="150000"/>
              </a:lnSpc>
              <a:spcBef>
                <a:spcPts val="0"/>
              </a:spcBef>
            </a:pPr>
            <a:r>
              <a:rPr lang="da-DK" sz="3400" dirty="0"/>
              <a:t>IT branchen ændrer sig hele tiden</a:t>
            </a:r>
          </a:p>
          <a:p>
            <a:pPr lvl="1">
              <a:lnSpc>
                <a:spcPct val="150000"/>
              </a:lnSpc>
              <a:spcBef>
                <a:spcPts val="0"/>
              </a:spcBef>
            </a:pPr>
            <a:r>
              <a:rPr lang="da-DK" sz="3400" dirty="0"/>
              <a:t>Digital analyse hjælper os til at følge med disse ændringer</a:t>
            </a:r>
          </a:p>
          <a:p>
            <a:pPr lvl="1">
              <a:lnSpc>
                <a:spcPct val="150000"/>
              </a:lnSpc>
              <a:spcBef>
                <a:spcPts val="0"/>
              </a:spcBef>
            </a:pPr>
            <a:r>
              <a:rPr lang="da-DK" sz="3400" dirty="0"/>
              <a:t>Hvor sælger ting bedst eller hvor kommer vores kunder fra (Facebook reklamer, SEM, Instagram </a:t>
            </a:r>
            <a:r>
              <a:rPr lang="da-DK" sz="3400" dirty="0" err="1"/>
              <a:t>osv</a:t>
            </a:r>
            <a:r>
              <a:rPr lang="da-DK" sz="3400" dirty="0"/>
              <a:t>)</a:t>
            </a:r>
          </a:p>
          <a:p>
            <a:pPr>
              <a:lnSpc>
                <a:spcPct val="150000"/>
              </a:lnSpc>
              <a:spcBef>
                <a:spcPts val="0"/>
              </a:spcBef>
            </a:pPr>
            <a:r>
              <a:rPr lang="da-DK" sz="3400" dirty="0"/>
              <a:t>Det mest brugte digitale værktøj er Google Analytics (analytics.google.com)</a:t>
            </a:r>
          </a:p>
        </p:txBody>
      </p:sp>
      <p:pic>
        <p:nvPicPr>
          <p:cNvPr id="8" name="Pladsholder til billede 7">
            <a:extLst>
              <a:ext uri="{FF2B5EF4-FFF2-40B4-BE49-F238E27FC236}">
                <a16:creationId xmlns:a16="http://schemas.microsoft.com/office/drawing/2014/main" id="{C6E6B0EB-1F6D-4034-A5F4-148A5CA7228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EE08D2FA-96C2-43F3-B22E-F67FA068EB03}"/>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605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F31621-FADC-4490-A0DD-00D94CEF342B}"/>
              </a:ext>
            </a:extLst>
          </p:cNvPr>
          <p:cNvSpPr>
            <a:spLocks noGrp="1"/>
          </p:cNvSpPr>
          <p:nvPr>
            <p:ph type="title"/>
          </p:nvPr>
        </p:nvSpPr>
        <p:spPr/>
        <p:txBody>
          <a:bodyPr/>
          <a:lstStyle/>
          <a:p>
            <a:r>
              <a:rPr lang="da-DK" dirty="0"/>
              <a:t>Vigtige begreber</a:t>
            </a:r>
          </a:p>
        </p:txBody>
      </p:sp>
      <p:pic>
        <p:nvPicPr>
          <p:cNvPr id="8" name="Pladsholder til billede 7">
            <a:extLst>
              <a:ext uri="{FF2B5EF4-FFF2-40B4-BE49-F238E27FC236}">
                <a16:creationId xmlns:a16="http://schemas.microsoft.com/office/drawing/2014/main" id="{EE89DF06-4E71-4120-BE46-45B6D0C0809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90" b="890"/>
          <a:stretch>
            <a:fillRect/>
          </a:stretch>
        </p:blipFill>
        <p:spPr>
          <a:xfrm>
            <a:off x="991925" y="3244323"/>
            <a:ext cx="14624050" cy="9575800"/>
          </a:xfrm>
        </p:spPr>
      </p:pic>
      <p:sp>
        <p:nvSpPr>
          <p:cNvPr id="3" name="Pladsholder til tekst 2">
            <a:extLst>
              <a:ext uri="{FF2B5EF4-FFF2-40B4-BE49-F238E27FC236}">
                <a16:creationId xmlns:a16="http://schemas.microsoft.com/office/drawing/2014/main" id="{EBB00E04-31C5-4BEE-9C59-3700E290CCB8}"/>
              </a:ext>
            </a:extLst>
          </p:cNvPr>
          <p:cNvSpPr>
            <a:spLocks noGrp="1"/>
          </p:cNvSpPr>
          <p:nvPr>
            <p:ph type="body" idx="4294967295"/>
          </p:nvPr>
        </p:nvSpPr>
        <p:spPr>
          <a:xfrm>
            <a:off x="16930688" y="3244323"/>
            <a:ext cx="6767512" cy="9575800"/>
          </a:xfrm>
        </p:spPr>
        <p:txBody>
          <a:bodyPr>
            <a:normAutofit lnSpcReduction="10000"/>
          </a:bodyPr>
          <a:lstStyle/>
          <a:p>
            <a:pPr>
              <a:spcBef>
                <a:spcPts val="1200"/>
              </a:spcBef>
            </a:pPr>
            <a:r>
              <a:rPr lang="da-DK" dirty="0">
                <a:solidFill>
                  <a:schemeClr val="bg1"/>
                </a:solidFill>
              </a:rPr>
              <a:t>Vigtigste kanaler:</a:t>
            </a:r>
          </a:p>
          <a:p>
            <a:pPr lvl="1">
              <a:spcBef>
                <a:spcPts val="1200"/>
              </a:spcBef>
            </a:pPr>
            <a:r>
              <a:rPr lang="da-DK" dirty="0">
                <a:solidFill>
                  <a:schemeClr val="bg1"/>
                </a:solidFill>
              </a:rPr>
              <a:t>Hvor kommer dine besøgende fra?</a:t>
            </a:r>
          </a:p>
          <a:p>
            <a:pPr lvl="1">
              <a:spcBef>
                <a:spcPts val="1200"/>
              </a:spcBef>
            </a:pPr>
            <a:r>
              <a:rPr lang="da-DK" dirty="0" err="1">
                <a:solidFill>
                  <a:schemeClr val="bg1"/>
                </a:solidFill>
              </a:rPr>
              <a:t>Organic</a:t>
            </a:r>
            <a:r>
              <a:rPr lang="da-DK" dirty="0">
                <a:solidFill>
                  <a:schemeClr val="bg1"/>
                </a:solidFill>
              </a:rPr>
              <a:t> </a:t>
            </a:r>
            <a:r>
              <a:rPr lang="da-DK" dirty="0" err="1">
                <a:solidFill>
                  <a:schemeClr val="bg1"/>
                </a:solidFill>
              </a:rPr>
              <a:t>search</a:t>
            </a:r>
            <a:r>
              <a:rPr lang="da-DK" dirty="0">
                <a:solidFill>
                  <a:schemeClr val="bg1"/>
                </a:solidFill>
              </a:rPr>
              <a:t> = fra søgemaskineresultat</a:t>
            </a:r>
          </a:p>
          <a:p>
            <a:pPr lvl="1">
              <a:spcBef>
                <a:spcPts val="1200"/>
              </a:spcBef>
            </a:pPr>
            <a:r>
              <a:rPr lang="da-DK" dirty="0" err="1">
                <a:solidFill>
                  <a:schemeClr val="bg1"/>
                </a:solidFill>
              </a:rPr>
              <a:t>Paid</a:t>
            </a:r>
            <a:r>
              <a:rPr lang="da-DK" dirty="0">
                <a:solidFill>
                  <a:schemeClr val="bg1"/>
                </a:solidFill>
              </a:rPr>
              <a:t> </a:t>
            </a:r>
            <a:r>
              <a:rPr lang="da-DK" dirty="0" err="1">
                <a:solidFill>
                  <a:schemeClr val="bg1"/>
                </a:solidFill>
              </a:rPr>
              <a:t>search</a:t>
            </a:r>
            <a:r>
              <a:rPr lang="da-DK" dirty="0">
                <a:solidFill>
                  <a:schemeClr val="bg1"/>
                </a:solidFill>
              </a:rPr>
              <a:t> = søgemaskine reklame (SEM)</a:t>
            </a:r>
          </a:p>
          <a:p>
            <a:pPr lvl="1">
              <a:spcBef>
                <a:spcPts val="1200"/>
              </a:spcBef>
            </a:pPr>
            <a:r>
              <a:rPr lang="da-DK" dirty="0">
                <a:solidFill>
                  <a:schemeClr val="bg1"/>
                </a:solidFill>
              </a:rPr>
              <a:t>Direct = brugeren har tastet URL’en ind</a:t>
            </a:r>
          </a:p>
          <a:p>
            <a:pPr lvl="1">
              <a:spcBef>
                <a:spcPts val="1200"/>
              </a:spcBef>
            </a:pPr>
            <a:r>
              <a:rPr lang="da-DK" dirty="0">
                <a:solidFill>
                  <a:schemeClr val="bg1"/>
                </a:solidFill>
              </a:rPr>
              <a:t>Referral = fra link på anden webside</a:t>
            </a:r>
          </a:p>
          <a:p>
            <a:pPr lvl="1">
              <a:spcBef>
                <a:spcPts val="1200"/>
              </a:spcBef>
            </a:pPr>
            <a:r>
              <a:rPr lang="da-DK" dirty="0">
                <a:solidFill>
                  <a:schemeClr val="bg1"/>
                </a:solidFill>
              </a:rPr>
              <a:t>Social = fra sociale medier</a:t>
            </a:r>
          </a:p>
          <a:p>
            <a:pPr lvl="1">
              <a:spcBef>
                <a:spcPts val="1200"/>
              </a:spcBef>
            </a:pPr>
            <a:r>
              <a:rPr lang="da-DK" dirty="0" err="1">
                <a:solidFill>
                  <a:schemeClr val="bg1"/>
                </a:solidFill>
              </a:rPr>
              <a:t>Email</a:t>
            </a:r>
            <a:r>
              <a:rPr lang="da-DK" dirty="0">
                <a:solidFill>
                  <a:schemeClr val="bg1"/>
                </a:solidFill>
              </a:rPr>
              <a:t> = fra link i mail (fx nyhedsbrev)</a:t>
            </a:r>
          </a:p>
        </p:txBody>
      </p:sp>
      <p:sp>
        <p:nvSpPr>
          <p:cNvPr id="9" name="Rektangel 8">
            <a:extLst>
              <a:ext uri="{FF2B5EF4-FFF2-40B4-BE49-F238E27FC236}">
                <a16:creationId xmlns:a16="http://schemas.microsoft.com/office/drawing/2014/main" id="{CAD31F18-6280-41E2-8967-832EC3CBDA44}"/>
              </a:ext>
            </a:extLst>
          </p:cNvPr>
          <p:cNvSpPr/>
          <p:nvPr/>
        </p:nvSpPr>
        <p:spPr>
          <a:xfrm>
            <a:off x="4431323" y="6608975"/>
            <a:ext cx="4132385" cy="3132000"/>
          </a:xfrm>
          <a:prstGeom prst="rect">
            <a:avLst/>
          </a:prstGeom>
          <a:noFill/>
          <a:ln w="88900" cap="flat">
            <a:solidFill>
              <a:srgbClr val="FF0000"/>
            </a:solidFill>
            <a:miter lim="400000"/>
          </a:ln>
          <a:effectLst>
            <a:outerShdw blurRad="635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11" name="Lige forbindelse 10">
            <a:extLst>
              <a:ext uri="{FF2B5EF4-FFF2-40B4-BE49-F238E27FC236}">
                <a16:creationId xmlns:a16="http://schemas.microsoft.com/office/drawing/2014/main" id="{E9B811FA-6027-41EE-978D-50BCE12DD835}"/>
              </a:ext>
            </a:extLst>
          </p:cNvPr>
          <p:cNvCxnSpPr>
            <a:cxnSpLocks/>
          </p:cNvCxnSpPr>
          <p:nvPr/>
        </p:nvCxnSpPr>
        <p:spPr>
          <a:xfrm flipV="1">
            <a:off x="8563708" y="4026877"/>
            <a:ext cx="8031022" cy="2831124"/>
          </a:xfrm>
          <a:prstGeom prst="line">
            <a:avLst/>
          </a:prstGeom>
          <a:noFill/>
          <a:ln w="889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0471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355D1-6CBB-42E6-B9B0-AD3D9CCDA7E6}"/>
              </a:ext>
            </a:extLst>
          </p:cNvPr>
          <p:cNvSpPr>
            <a:spLocks noGrp="1"/>
          </p:cNvSpPr>
          <p:nvPr>
            <p:ph type="title"/>
          </p:nvPr>
        </p:nvSpPr>
        <p:spPr/>
        <p:txBody>
          <a:bodyPr/>
          <a:lstStyle/>
          <a:p>
            <a:r>
              <a:rPr lang="da-DK" dirty="0"/>
              <a:t>Vigtige begreber</a:t>
            </a:r>
          </a:p>
        </p:txBody>
      </p:sp>
      <p:sp>
        <p:nvSpPr>
          <p:cNvPr id="3" name="Pladsholder til tekst 2">
            <a:extLst>
              <a:ext uri="{FF2B5EF4-FFF2-40B4-BE49-F238E27FC236}">
                <a16:creationId xmlns:a16="http://schemas.microsoft.com/office/drawing/2014/main" id="{94D9CBDE-4513-49AE-9F6B-8344910411BF}"/>
              </a:ext>
            </a:extLst>
          </p:cNvPr>
          <p:cNvSpPr>
            <a:spLocks noGrp="1"/>
          </p:cNvSpPr>
          <p:nvPr>
            <p:ph type="body" idx="4294967295"/>
          </p:nvPr>
        </p:nvSpPr>
        <p:spPr>
          <a:xfrm>
            <a:off x="16668180" y="3244323"/>
            <a:ext cx="6767512" cy="9575800"/>
          </a:xfrm>
        </p:spPr>
        <p:txBody>
          <a:bodyPr/>
          <a:lstStyle/>
          <a:p>
            <a:r>
              <a:rPr lang="da-DK" dirty="0">
                <a:solidFill>
                  <a:schemeClr val="bg1"/>
                </a:solidFill>
              </a:rPr>
              <a:t>Brugere</a:t>
            </a:r>
          </a:p>
          <a:p>
            <a:pPr lvl="1"/>
            <a:r>
              <a:rPr lang="da-DK" dirty="0">
                <a:solidFill>
                  <a:schemeClr val="bg1"/>
                </a:solidFill>
              </a:rPr>
              <a:t>Besøgende som har besøgt dit website</a:t>
            </a:r>
          </a:p>
          <a:p>
            <a:pPr lvl="1"/>
            <a:r>
              <a:rPr lang="da-DK" dirty="0">
                <a:solidFill>
                  <a:schemeClr val="bg1"/>
                </a:solidFill>
              </a:rPr>
              <a:t>Nogle analyse programmer deler disse brugere op i nye brugere eller gamle brugere (der kan være forskel på, hvordan disse opdeles afhængigt af, hvordan man definerer nye og gamle – hvor lang tid skal der gå, før man igen bliver talt som ny bruger)</a:t>
            </a:r>
          </a:p>
        </p:txBody>
      </p:sp>
      <p:pic>
        <p:nvPicPr>
          <p:cNvPr id="6" name="Pladsholder til billede 5">
            <a:extLst>
              <a:ext uri="{FF2B5EF4-FFF2-40B4-BE49-F238E27FC236}">
                <a16:creationId xmlns:a16="http://schemas.microsoft.com/office/drawing/2014/main" id="{B776A660-7E8D-4436-9341-C64F38490E8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90" b="890"/>
          <a:stretch>
            <a:fillRect/>
          </a:stretch>
        </p:blipFill>
        <p:spPr>
          <a:xfrm>
            <a:off x="857250" y="3244323"/>
            <a:ext cx="14624050" cy="9575800"/>
          </a:xfrm>
        </p:spPr>
      </p:pic>
      <p:sp>
        <p:nvSpPr>
          <p:cNvPr id="7" name="Rektangel 6">
            <a:extLst>
              <a:ext uri="{FF2B5EF4-FFF2-40B4-BE49-F238E27FC236}">
                <a16:creationId xmlns:a16="http://schemas.microsoft.com/office/drawing/2014/main" id="{C98A3DCF-083B-48D0-B02A-21F4F2200C39}"/>
              </a:ext>
            </a:extLst>
          </p:cNvPr>
          <p:cNvSpPr/>
          <p:nvPr/>
        </p:nvSpPr>
        <p:spPr>
          <a:xfrm>
            <a:off x="8536793" y="6702281"/>
            <a:ext cx="3835600" cy="3132000"/>
          </a:xfrm>
          <a:prstGeom prst="rect">
            <a:avLst/>
          </a:prstGeom>
          <a:noFill/>
          <a:ln w="88900" cap="flat">
            <a:solidFill>
              <a:srgbClr val="FF0000"/>
            </a:solidFill>
            <a:miter lim="400000"/>
          </a:ln>
          <a:effectLst>
            <a:outerShdw blurRad="635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8" name="Lige forbindelse 7">
            <a:extLst>
              <a:ext uri="{FF2B5EF4-FFF2-40B4-BE49-F238E27FC236}">
                <a16:creationId xmlns:a16="http://schemas.microsoft.com/office/drawing/2014/main" id="{CE4BB9E1-4B02-4158-BCBD-A3BA308791FE}"/>
              </a:ext>
            </a:extLst>
          </p:cNvPr>
          <p:cNvCxnSpPr>
            <a:cxnSpLocks/>
          </p:cNvCxnSpPr>
          <p:nvPr/>
        </p:nvCxnSpPr>
        <p:spPr>
          <a:xfrm flipV="1">
            <a:off x="12372393" y="4460033"/>
            <a:ext cx="4222337" cy="2593911"/>
          </a:xfrm>
          <a:prstGeom prst="line">
            <a:avLst/>
          </a:prstGeom>
          <a:noFill/>
          <a:ln w="889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9964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D19501-B373-4166-934F-BD14B9CE7210}"/>
              </a:ext>
            </a:extLst>
          </p:cNvPr>
          <p:cNvSpPr>
            <a:spLocks noGrp="1"/>
          </p:cNvSpPr>
          <p:nvPr>
            <p:ph type="title"/>
          </p:nvPr>
        </p:nvSpPr>
        <p:spPr/>
        <p:txBody>
          <a:bodyPr/>
          <a:lstStyle/>
          <a:p>
            <a:r>
              <a:rPr lang="da-DK" dirty="0"/>
              <a:t>Vigtige begreber</a:t>
            </a:r>
          </a:p>
        </p:txBody>
      </p:sp>
      <p:sp>
        <p:nvSpPr>
          <p:cNvPr id="3" name="Pladsholder til tekst 2">
            <a:extLst>
              <a:ext uri="{FF2B5EF4-FFF2-40B4-BE49-F238E27FC236}">
                <a16:creationId xmlns:a16="http://schemas.microsoft.com/office/drawing/2014/main" id="{AD4FD4A3-ECAC-4A81-90E2-C7677D7B2FCB}"/>
              </a:ext>
            </a:extLst>
          </p:cNvPr>
          <p:cNvSpPr>
            <a:spLocks noGrp="1"/>
          </p:cNvSpPr>
          <p:nvPr>
            <p:ph type="body" idx="4294967295"/>
          </p:nvPr>
        </p:nvSpPr>
        <p:spPr>
          <a:xfrm>
            <a:off x="17149827" y="3267261"/>
            <a:ext cx="6767512" cy="9575800"/>
          </a:xfrm>
        </p:spPr>
        <p:txBody>
          <a:bodyPr/>
          <a:lstStyle/>
          <a:p>
            <a:r>
              <a:rPr lang="da-DK" dirty="0">
                <a:solidFill>
                  <a:schemeClr val="bg1"/>
                </a:solidFill>
              </a:rPr>
              <a:t>Sessioner:</a:t>
            </a:r>
          </a:p>
          <a:p>
            <a:pPr lvl="1"/>
            <a:r>
              <a:rPr lang="da-DK" dirty="0">
                <a:solidFill>
                  <a:schemeClr val="bg1"/>
                </a:solidFill>
              </a:rPr>
              <a:t>Alle de ting, som brugeren gør over en bestemt tidsperiode</a:t>
            </a:r>
          </a:p>
          <a:p>
            <a:pPr lvl="1"/>
            <a:r>
              <a:rPr lang="da-DK" dirty="0">
                <a:solidFill>
                  <a:schemeClr val="bg1"/>
                </a:solidFill>
              </a:rPr>
              <a:t>Brugeren afslutter sessionen enten ved at forlade siden eller være inaktiv i 30 minutter</a:t>
            </a:r>
          </a:p>
          <a:p>
            <a:pPr lvl="1"/>
            <a:r>
              <a:rPr lang="da-DK" dirty="0">
                <a:solidFill>
                  <a:schemeClr val="bg1"/>
                </a:solidFill>
              </a:rPr>
              <a:t>Hvis brugeren forlader siden og kommer tilbage igen indenfor 30 minutter er det stadig samme session</a:t>
            </a:r>
          </a:p>
        </p:txBody>
      </p:sp>
      <p:pic>
        <p:nvPicPr>
          <p:cNvPr id="6" name="Pladsholder til billede 5">
            <a:extLst>
              <a:ext uri="{FF2B5EF4-FFF2-40B4-BE49-F238E27FC236}">
                <a16:creationId xmlns:a16="http://schemas.microsoft.com/office/drawing/2014/main" id="{F03B22DC-C2B6-4BB9-8A48-AA7AA00A3758}"/>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90" b="890"/>
          <a:stretch>
            <a:fillRect/>
          </a:stretch>
        </p:blipFill>
        <p:spPr>
          <a:xfrm>
            <a:off x="959506" y="3334902"/>
            <a:ext cx="14624050" cy="9575800"/>
          </a:xfrm>
        </p:spPr>
      </p:pic>
      <p:sp>
        <p:nvSpPr>
          <p:cNvPr id="7" name="Rektangel 6">
            <a:extLst>
              <a:ext uri="{FF2B5EF4-FFF2-40B4-BE49-F238E27FC236}">
                <a16:creationId xmlns:a16="http://schemas.microsoft.com/office/drawing/2014/main" id="{3CF8EAE3-5928-4650-95C8-62F0D182ED29}"/>
              </a:ext>
            </a:extLst>
          </p:cNvPr>
          <p:cNvSpPr/>
          <p:nvPr/>
        </p:nvSpPr>
        <p:spPr>
          <a:xfrm>
            <a:off x="7949680" y="10426702"/>
            <a:ext cx="1343609" cy="2484000"/>
          </a:xfrm>
          <a:prstGeom prst="rect">
            <a:avLst/>
          </a:prstGeom>
          <a:noFill/>
          <a:ln w="88900" cap="flat">
            <a:solidFill>
              <a:srgbClr val="FF0000"/>
            </a:solidFill>
            <a:miter lim="400000"/>
          </a:ln>
          <a:effectLst>
            <a:outerShdw blurRad="635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8" name="Lige forbindelse 7">
            <a:extLst>
              <a:ext uri="{FF2B5EF4-FFF2-40B4-BE49-F238E27FC236}">
                <a16:creationId xmlns:a16="http://schemas.microsoft.com/office/drawing/2014/main" id="{CFEDC58A-201E-47BF-8803-80D010D34C75}"/>
              </a:ext>
            </a:extLst>
          </p:cNvPr>
          <p:cNvCxnSpPr>
            <a:cxnSpLocks/>
          </p:cNvCxnSpPr>
          <p:nvPr/>
        </p:nvCxnSpPr>
        <p:spPr>
          <a:xfrm flipV="1">
            <a:off x="9293289" y="4460034"/>
            <a:ext cx="7301441" cy="6251509"/>
          </a:xfrm>
          <a:prstGeom prst="line">
            <a:avLst/>
          </a:prstGeom>
          <a:noFill/>
          <a:ln w="889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0300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8AC770-D859-4CAA-A9A1-C78E0E5F6AEC}"/>
              </a:ext>
            </a:extLst>
          </p:cNvPr>
          <p:cNvSpPr>
            <a:spLocks noGrp="1"/>
          </p:cNvSpPr>
          <p:nvPr>
            <p:ph type="title"/>
          </p:nvPr>
        </p:nvSpPr>
        <p:spPr/>
        <p:txBody>
          <a:bodyPr/>
          <a:lstStyle/>
          <a:p>
            <a:r>
              <a:rPr lang="da-DK" dirty="0"/>
              <a:t>Vigtige begreber</a:t>
            </a:r>
          </a:p>
        </p:txBody>
      </p:sp>
      <p:sp>
        <p:nvSpPr>
          <p:cNvPr id="3" name="Pladsholder til tekst 2">
            <a:extLst>
              <a:ext uri="{FF2B5EF4-FFF2-40B4-BE49-F238E27FC236}">
                <a16:creationId xmlns:a16="http://schemas.microsoft.com/office/drawing/2014/main" id="{9B004766-2041-44A0-BC65-B3CAFD315135}"/>
              </a:ext>
            </a:extLst>
          </p:cNvPr>
          <p:cNvSpPr>
            <a:spLocks noGrp="1"/>
          </p:cNvSpPr>
          <p:nvPr>
            <p:ph type="body" idx="4294967295"/>
          </p:nvPr>
        </p:nvSpPr>
        <p:spPr>
          <a:xfrm>
            <a:off x="16835438" y="3289487"/>
            <a:ext cx="6767512" cy="9575800"/>
          </a:xfrm>
        </p:spPr>
        <p:txBody>
          <a:bodyPr/>
          <a:lstStyle/>
          <a:p>
            <a:r>
              <a:rPr lang="da-DK" dirty="0">
                <a:solidFill>
                  <a:schemeClr val="bg1"/>
                </a:solidFill>
              </a:rPr>
              <a:t>Sider pr. session:</a:t>
            </a:r>
          </a:p>
          <a:p>
            <a:pPr lvl="1"/>
            <a:r>
              <a:rPr lang="da-DK" dirty="0">
                <a:solidFill>
                  <a:schemeClr val="bg1"/>
                </a:solidFill>
              </a:rPr>
              <a:t>Det gennemsnitlige antal sider, som en bruger når at kigge på i løbet af en session</a:t>
            </a:r>
          </a:p>
          <a:p>
            <a:pPr lvl="1"/>
            <a:r>
              <a:rPr lang="da-DK" dirty="0">
                <a:solidFill>
                  <a:schemeClr val="bg1"/>
                </a:solidFill>
              </a:rPr>
              <a:t>I eksemplet: 1,89</a:t>
            </a:r>
          </a:p>
          <a:p>
            <a:r>
              <a:rPr lang="da-DK" dirty="0">
                <a:solidFill>
                  <a:schemeClr val="bg1"/>
                </a:solidFill>
              </a:rPr>
              <a:t>Gennemsnitlig sessionsvarighed</a:t>
            </a:r>
          </a:p>
          <a:p>
            <a:pPr lvl="1"/>
            <a:r>
              <a:rPr lang="da-DK" dirty="0">
                <a:solidFill>
                  <a:schemeClr val="bg1"/>
                </a:solidFill>
              </a:rPr>
              <a:t>Hvor længe bliver dine brugere i gennemsnit på dit website pr. session</a:t>
            </a:r>
          </a:p>
          <a:p>
            <a:pPr lvl="1"/>
            <a:r>
              <a:rPr lang="da-DK" dirty="0">
                <a:solidFill>
                  <a:schemeClr val="bg1"/>
                </a:solidFill>
              </a:rPr>
              <a:t>I eksemplet: 29 sekunder</a:t>
            </a:r>
          </a:p>
        </p:txBody>
      </p:sp>
      <p:pic>
        <p:nvPicPr>
          <p:cNvPr id="6" name="Pladsholder til billede 5">
            <a:extLst>
              <a:ext uri="{FF2B5EF4-FFF2-40B4-BE49-F238E27FC236}">
                <a16:creationId xmlns:a16="http://schemas.microsoft.com/office/drawing/2014/main" id="{F30B6D60-50B9-4358-A9F9-3C9E7A928A7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90" b="890"/>
          <a:stretch>
            <a:fillRect/>
          </a:stretch>
        </p:blipFill>
        <p:spPr>
          <a:xfrm>
            <a:off x="914400" y="3422650"/>
            <a:ext cx="14624050" cy="9575800"/>
          </a:xfrm>
        </p:spPr>
      </p:pic>
      <p:sp>
        <p:nvSpPr>
          <p:cNvPr id="7" name="Rektangel 6">
            <a:extLst>
              <a:ext uri="{FF2B5EF4-FFF2-40B4-BE49-F238E27FC236}">
                <a16:creationId xmlns:a16="http://schemas.microsoft.com/office/drawing/2014/main" id="{9936C02E-A006-473D-9C41-3F55F70EB185}"/>
              </a:ext>
            </a:extLst>
          </p:cNvPr>
          <p:cNvSpPr/>
          <p:nvPr/>
        </p:nvSpPr>
        <p:spPr>
          <a:xfrm>
            <a:off x="10189027" y="10381287"/>
            <a:ext cx="2481944" cy="2484000"/>
          </a:xfrm>
          <a:prstGeom prst="rect">
            <a:avLst/>
          </a:prstGeom>
          <a:noFill/>
          <a:ln w="88900" cap="flat">
            <a:solidFill>
              <a:srgbClr val="FF0000"/>
            </a:solidFill>
            <a:miter lim="400000"/>
          </a:ln>
          <a:effectLst>
            <a:outerShdw blurRad="635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8" name="Lige forbindelse 7">
            <a:extLst>
              <a:ext uri="{FF2B5EF4-FFF2-40B4-BE49-F238E27FC236}">
                <a16:creationId xmlns:a16="http://schemas.microsoft.com/office/drawing/2014/main" id="{218B40D5-826F-4873-AD66-236E58C5D23F}"/>
              </a:ext>
            </a:extLst>
          </p:cNvPr>
          <p:cNvCxnSpPr>
            <a:cxnSpLocks/>
          </p:cNvCxnSpPr>
          <p:nvPr/>
        </p:nvCxnSpPr>
        <p:spPr>
          <a:xfrm flipV="1">
            <a:off x="12670971" y="4758612"/>
            <a:ext cx="3923759" cy="6083560"/>
          </a:xfrm>
          <a:prstGeom prst="line">
            <a:avLst/>
          </a:prstGeom>
          <a:noFill/>
          <a:ln w="889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48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FDFE-1426-4BE2-9623-17EF1DAA6911}"/>
              </a:ext>
            </a:extLst>
          </p:cNvPr>
          <p:cNvSpPr>
            <a:spLocks noGrp="1"/>
          </p:cNvSpPr>
          <p:nvPr>
            <p:ph type="title"/>
          </p:nvPr>
        </p:nvSpPr>
        <p:spPr/>
        <p:txBody>
          <a:bodyPr/>
          <a:lstStyle/>
          <a:p>
            <a:r>
              <a:rPr lang="da-DK" dirty="0"/>
              <a:t>Hvad er et godt tal og et dårligt tal?</a:t>
            </a:r>
          </a:p>
        </p:txBody>
      </p:sp>
      <p:sp>
        <p:nvSpPr>
          <p:cNvPr id="4" name="Pladsholder til indhold 3">
            <a:extLst>
              <a:ext uri="{FF2B5EF4-FFF2-40B4-BE49-F238E27FC236}">
                <a16:creationId xmlns:a16="http://schemas.microsoft.com/office/drawing/2014/main" id="{74375B7D-7FB4-4809-B40C-9D315FB44504}"/>
              </a:ext>
            </a:extLst>
          </p:cNvPr>
          <p:cNvSpPr>
            <a:spLocks noGrp="1"/>
          </p:cNvSpPr>
          <p:nvPr>
            <p:ph sz="half" idx="1"/>
          </p:nvPr>
        </p:nvSpPr>
        <p:spPr/>
        <p:txBody>
          <a:bodyPr>
            <a:normAutofit fontScale="92500" lnSpcReduction="20000"/>
          </a:bodyPr>
          <a:lstStyle/>
          <a:p>
            <a:r>
              <a:rPr lang="da-DK" dirty="0"/>
              <a:t>Hvis Google Analytics fortæller dig, at du har</a:t>
            </a:r>
          </a:p>
          <a:p>
            <a:pPr lvl="1"/>
            <a:r>
              <a:rPr lang="da-DK" dirty="0"/>
              <a:t>500.000 brugere</a:t>
            </a:r>
          </a:p>
          <a:p>
            <a:pPr lvl="1"/>
            <a:r>
              <a:rPr lang="da-DK" dirty="0"/>
              <a:t>2.000.000 </a:t>
            </a:r>
            <a:r>
              <a:rPr lang="da-DK" dirty="0" err="1"/>
              <a:t>pageviews</a:t>
            </a:r>
            <a:endParaRPr lang="da-DK" dirty="0"/>
          </a:p>
          <a:p>
            <a:pPr lvl="1"/>
            <a:r>
              <a:rPr lang="da-DK" dirty="0"/>
              <a:t>En gennemsnitlig sessionstid på 40 sekunder</a:t>
            </a:r>
          </a:p>
          <a:p>
            <a:pPr lvl="1"/>
            <a:r>
              <a:rPr lang="da-DK" dirty="0"/>
              <a:t>… er det så gode tal?</a:t>
            </a:r>
          </a:p>
          <a:p>
            <a:pPr lvl="1"/>
            <a:endParaRPr lang="da-DK" dirty="0"/>
          </a:p>
          <a:p>
            <a:pPr lvl="1"/>
            <a:r>
              <a:rPr lang="da-DK" dirty="0"/>
              <a:t>Tal kan ikke være gode eller dårlige… Tal er bare et tal, som ikke har nogen positiv eller negativ værdi</a:t>
            </a:r>
          </a:p>
          <a:p>
            <a:pPr lvl="1"/>
            <a:endParaRPr lang="da-DK" dirty="0"/>
          </a:p>
          <a:p>
            <a:pPr lvl="1"/>
            <a:r>
              <a:rPr lang="da-DK" dirty="0"/>
              <a:t>Dine tal bliver først interessante (og gode eller dårlige), når du sætter dem i en kontekst – altså sammenligner dem med andre tal</a:t>
            </a:r>
          </a:p>
          <a:p>
            <a:pPr lvl="2"/>
            <a:r>
              <a:rPr lang="da-DK" dirty="0"/>
              <a:t>Det kan enten være dine egne tal for at skabe en historik</a:t>
            </a:r>
          </a:p>
          <a:p>
            <a:pPr lvl="2"/>
            <a:r>
              <a:rPr lang="da-DK" dirty="0"/>
              <a:t>Eller dine tal kan sammenholdes med dine forretningsmål</a:t>
            </a:r>
          </a:p>
        </p:txBody>
      </p:sp>
      <p:pic>
        <p:nvPicPr>
          <p:cNvPr id="8" name="Pladsholder til billede 7">
            <a:extLst>
              <a:ext uri="{FF2B5EF4-FFF2-40B4-BE49-F238E27FC236}">
                <a16:creationId xmlns:a16="http://schemas.microsoft.com/office/drawing/2014/main" id="{ABB3CDA1-0E33-4E1E-BAC2-AEEB86A4FD3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9" b="659"/>
          <a:stretch>
            <a:fillRect/>
          </a:stretch>
        </p:blipFill>
        <p:spPr/>
      </p:pic>
      <p:sp>
        <p:nvSpPr>
          <p:cNvPr id="5" name="Pladsholder til tekst 4">
            <a:extLst>
              <a:ext uri="{FF2B5EF4-FFF2-40B4-BE49-F238E27FC236}">
                <a16:creationId xmlns:a16="http://schemas.microsoft.com/office/drawing/2014/main" id="{A54C4526-6151-43E2-ABB8-766BF2DBF9C0}"/>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23049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6EE298-DA92-4DB3-A147-870D4236EEA1}"/>
              </a:ext>
            </a:extLst>
          </p:cNvPr>
          <p:cNvSpPr>
            <a:spLocks noGrp="1"/>
          </p:cNvSpPr>
          <p:nvPr>
            <p:ph type="title"/>
          </p:nvPr>
        </p:nvSpPr>
        <p:spPr/>
        <p:txBody>
          <a:bodyPr/>
          <a:lstStyle/>
          <a:p>
            <a:r>
              <a:rPr lang="da-DK" dirty="0"/>
              <a:t>Hvordan foregår det?</a:t>
            </a:r>
          </a:p>
        </p:txBody>
      </p:sp>
      <p:sp>
        <p:nvSpPr>
          <p:cNvPr id="3" name="Pladsholder til tekst 2">
            <a:extLst>
              <a:ext uri="{FF2B5EF4-FFF2-40B4-BE49-F238E27FC236}">
                <a16:creationId xmlns:a16="http://schemas.microsoft.com/office/drawing/2014/main" id="{C2E49BEF-87FB-4CE1-A0D7-42C47FAA07CE}"/>
              </a:ext>
            </a:extLst>
          </p:cNvPr>
          <p:cNvSpPr>
            <a:spLocks noGrp="1"/>
          </p:cNvSpPr>
          <p:nvPr>
            <p:ph type="body" idx="4294967295"/>
          </p:nvPr>
        </p:nvSpPr>
        <p:spPr>
          <a:xfrm>
            <a:off x="16987838" y="3244323"/>
            <a:ext cx="6767512" cy="9575800"/>
          </a:xfrm>
        </p:spPr>
        <p:txBody>
          <a:bodyPr/>
          <a:lstStyle/>
          <a:p>
            <a:r>
              <a:rPr lang="da-DK" dirty="0">
                <a:solidFill>
                  <a:schemeClr val="bg1"/>
                </a:solidFill>
              </a:rPr>
              <a:t>I Google Analytics gå til Administration nederst i venstre hjørne</a:t>
            </a:r>
          </a:p>
          <a:p>
            <a:r>
              <a:rPr lang="da-DK" dirty="0">
                <a:solidFill>
                  <a:schemeClr val="bg1"/>
                </a:solidFill>
              </a:rPr>
              <a:t>I anden kolonne (”Ejendom”) skal du åbne menupunktet ”Sporingsoplysninger”</a:t>
            </a:r>
          </a:p>
          <a:p>
            <a:r>
              <a:rPr lang="da-DK" dirty="0">
                <a:solidFill>
                  <a:schemeClr val="bg1"/>
                </a:solidFill>
              </a:rPr>
              <a:t>Her finder du den kode, som du skal </a:t>
            </a:r>
            <a:r>
              <a:rPr lang="da-DK" dirty="0" err="1">
                <a:solidFill>
                  <a:schemeClr val="bg1"/>
                </a:solidFill>
              </a:rPr>
              <a:t>copy</a:t>
            </a:r>
            <a:r>
              <a:rPr lang="da-DK" dirty="0">
                <a:solidFill>
                  <a:schemeClr val="bg1"/>
                </a:solidFill>
              </a:rPr>
              <a:t>/</a:t>
            </a:r>
            <a:r>
              <a:rPr lang="da-DK" dirty="0" err="1">
                <a:solidFill>
                  <a:schemeClr val="bg1"/>
                </a:solidFill>
              </a:rPr>
              <a:t>paste</a:t>
            </a:r>
            <a:r>
              <a:rPr lang="da-DK" dirty="0">
                <a:solidFill>
                  <a:schemeClr val="bg1"/>
                </a:solidFill>
              </a:rPr>
              <a:t> ind i dit websites kode</a:t>
            </a:r>
          </a:p>
          <a:p>
            <a:r>
              <a:rPr lang="da-DK" dirty="0">
                <a:solidFill>
                  <a:schemeClr val="bg1"/>
                </a:solidFill>
              </a:rPr>
              <a:t>Mange WordPress plug-ins eller temaer har steder, hvor du kan skrive enten koden eller </a:t>
            </a:r>
            <a:r>
              <a:rPr lang="da-DK" dirty="0" err="1">
                <a:solidFill>
                  <a:schemeClr val="bg1"/>
                </a:solidFill>
              </a:rPr>
              <a:t>sporings-id’et</a:t>
            </a:r>
            <a:endParaRPr lang="da-DK" dirty="0">
              <a:solidFill>
                <a:schemeClr val="bg1"/>
              </a:solidFill>
            </a:endParaRPr>
          </a:p>
        </p:txBody>
      </p:sp>
      <p:pic>
        <p:nvPicPr>
          <p:cNvPr id="6" name="Pladsholder til billede 5">
            <a:extLst>
              <a:ext uri="{FF2B5EF4-FFF2-40B4-BE49-F238E27FC236}">
                <a16:creationId xmlns:a16="http://schemas.microsoft.com/office/drawing/2014/main" id="{D0CF0E79-357C-41DA-9331-B5A5EF5BA388}"/>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69" b="869"/>
          <a:stretch>
            <a:fillRect/>
          </a:stretch>
        </p:blipFill>
        <p:spPr>
          <a:xfrm>
            <a:off x="876300" y="3244323"/>
            <a:ext cx="14624050" cy="9575800"/>
          </a:xfrm>
        </p:spPr>
      </p:pic>
      <p:sp>
        <p:nvSpPr>
          <p:cNvPr id="7" name="Rektangel 6">
            <a:extLst>
              <a:ext uri="{FF2B5EF4-FFF2-40B4-BE49-F238E27FC236}">
                <a16:creationId xmlns:a16="http://schemas.microsoft.com/office/drawing/2014/main" id="{4AD33880-BD54-45BF-A929-A06071A9E11A}"/>
              </a:ext>
            </a:extLst>
          </p:cNvPr>
          <p:cNvSpPr/>
          <p:nvPr/>
        </p:nvSpPr>
        <p:spPr>
          <a:xfrm>
            <a:off x="4543290" y="6347717"/>
            <a:ext cx="7648709" cy="3695806"/>
          </a:xfrm>
          <a:prstGeom prst="rect">
            <a:avLst/>
          </a:prstGeom>
          <a:noFill/>
          <a:ln w="88900" cap="flat">
            <a:solidFill>
              <a:srgbClr val="FF0000"/>
            </a:solidFill>
            <a:miter lim="400000"/>
          </a:ln>
          <a:effectLst>
            <a:outerShdw blurRad="635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spTree>
    <p:extLst>
      <p:ext uri="{BB962C8B-B14F-4D97-AF65-F5344CB8AC3E}">
        <p14:creationId xmlns:p14="http://schemas.microsoft.com/office/powerpoint/2010/main" val="176057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A0A5BF-B515-49C7-97E7-C06BC7E4328E}"/>
              </a:ext>
            </a:extLst>
          </p:cNvPr>
          <p:cNvSpPr>
            <a:spLocks noGrp="1"/>
          </p:cNvSpPr>
          <p:nvPr>
            <p:ph type="title"/>
          </p:nvPr>
        </p:nvSpPr>
        <p:spPr/>
        <p:txBody>
          <a:bodyPr/>
          <a:lstStyle/>
          <a:p>
            <a:r>
              <a:rPr lang="da-DK" dirty="0"/>
              <a:t>Hvad er forretningsmål?</a:t>
            </a:r>
          </a:p>
        </p:txBody>
      </p:sp>
      <p:sp>
        <p:nvSpPr>
          <p:cNvPr id="4" name="Pladsholder til indhold 3">
            <a:extLst>
              <a:ext uri="{FF2B5EF4-FFF2-40B4-BE49-F238E27FC236}">
                <a16:creationId xmlns:a16="http://schemas.microsoft.com/office/drawing/2014/main" id="{1E2BB620-FEF0-4003-9630-4EE3258C2695}"/>
              </a:ext>
            </a:extLst>
          </p:cNvPr>
          <p:cNvSpPr>
            <a:spLocks noGrp="1"/>
          </p:cNvSpPr>
          <p:nvPr>
            <p:ph sz="half" idx="1"/>
          </p:nvPr>
        </p:nvSpPr>
        <p:spPr/>
        <p:txBody>
          <a:bodyPr/>
          <a:lstStyle/>
          <a:p>
            <a:r>
              <a:rPr lang="da-DK" dirty="0"/>
              <a:t>Eksempler på forretningsmål:</a:t>
            </a:r>
          </a:p>
          <a:p>
            <a:pPr lvl="1"/>
            <a:r>
              <a:rPr lang="da-DK" dirty="0"/>
              <a:t>Salg</a:t>
            </a:r>
          </a:p>
          <a:p>
            <a:pPr lvl="1"/>
            <a:r>
              <a:rPr lang="da-DK" dirty="0" err="1"/>
              <a:t>Leads</a:t>
            </a:r>
            <a:r>
              <a:rPr lang="da-DK" dirty="0"/>
              <a:t> (et </a:t>
            </a:r>
            <a:r>
              <a:rPr lang="da-DK" dirty="0" err="1"/>
              <a:t>lead</a:t>
            </a:r>
            <a:r>
              <a:rPr lang="da-DK" dirty="0"/>
              <a:t> er en potentiel fremtidig kunde)</a:t>
            </a:r>
          </a:p>
          <a:p>
            <a:pPr lvl="1"/>
            <a:r>
              <a:rPr lang="da-DK" dirty="0"/>
              <a:t>Page views (hvis du fx er en avis – disse leder til Ad </a:t>
            </a:r>
            <a:r>
              <a:rPr lang="da-DK" dirty="0" err="1"/>
              <a:t>revenue</a:t>
            </a:r>
            <a:r>
              <a:rPr lang="da-DK" dirty="0"/>
              <a:t> (indtjening på reklamer))</a:t>
            </a:r>
          </a:p>
          <a:p>
            <a:pPr lvl="1"/>
            <a:r>
              <a:rPr lang="da-DK" dirty="0"/>
              <a:t>Ad views (som ikke er afhængige af bestemte page views)</a:t>
            </a:r>
          </a:p>
        </p:txBody>
      </p:sp>
      <p:pic>
        <p:nvPicPr>
          <p:cNvPr id="6" name="Pladsholder til billede 5">
            <a:extLst>
              <a:ext uri="{FF2B5EF4-FFF2-40B4-BE49-F238E27FC236}">
                <a16:creationId xmlns:a16="http://schemas.microsoft.com/office/drawing/2014/main" id="{79BFA9C6-E855-4CDD-A66E-C17F1EB66E0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38" b="638"/>
          <a:stretch>
            <a:fillRect/>
          </a:stretch>
        </p:blipFill>
        <p:spPr/>
      </p:pic>
      <p:sp>
        <p:nvSpPr>
          <p:cNvPr id="5" name="Pladsholder til tekst 4">
            <a:extLst>
              <a:ext uri="{FF2B5EF4-FFF2-40B4-BE49-F238E27FC236}">
                <a16:creationId xmlns:a16="http://schemas.microsoft.com/office/drawing/2014/main" id="{89CAED45-8AFF-4002-84D7-B30B9DE74FA8}"/>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265072977"/>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522A5785-D7DF-4EB7-A9C9-112311E4CED6}" vid="{C8C90036-8EC5-4DE0-AF97-14BD87C24338}"/>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01E699-5C75-45CE-8DD4-B1F3314D2F61}">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74552FE-D93E-4FFC-A3C2-AEC25E0862D0}"/>
</file>

<file path=customXml/itemProps3.xml><?xml version="1.0" encoding="utf-8"?>
<ds:datastoreItem xmlns:ds="http://schemas.openxmlformats.org/officeDocument/2006/customXml" ds:itemID="{CC2D1505-2673-4164-8329-11DDEDB4BF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AspIT</Template>
  <TotalTime>2004</TotalTime>
  <Words>1060</Words>
  <Application>Microsoft Office PowerPoint</Application>
  <PresentationFormat>Brugerdefineret</PresentationFormat>
  <Paragraphs>109</Paragraphs>
  <Slides>14</Slides>
  <Notes>0</Notes>
  <HiddenSlides>0</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14</vt:i4>
      </vt:variant>
    </vt:vector>
  </HeadingPairs>
  <TitlesOfParts>
    <vt:vector size="22" baseType="lpstr">
      <vt:lpstr>Arial</vt:lpstr>
      <vt:lpstr>Calibri</vt:lpstr>
      <vt:lpstr>Calibri Light</vt:lpstr>
      <vt:lpstr>Helvetica</vt:lpstr>
      <vt:lpstr>Helvetica Neue</vt:lpstr>
      <vt:lpstr>IBM Plex Mono</vt:lpstr>
      <vt:lpstr>IBM Plex Sans</vt:lpstr>
      <vt:lpstr>AspIT</vt:lpstr>
      <vt:lpstr>Digital analyse</vt:lpstr>
      <vt:lpstr>Hvad er digital analyse?</vt:lpstr>
      <vt:lpstr>Vigtige begreber</vt:lpstr>
      <vt:lpstr>Vigtige begreber</vt:lpstr>
      <vt:lpstr>Vigtige begreber</vt:lpstr>
      <vt:lpstr>Vigtige begreber</vt:lpstr>
      <vt:lpstr>Hvad er et godt tal og et dårligt tal?</vt:lpstr>
      <vt:lpstr>Hvordan foregår det?</vt:lpstr>
      <vt:lpstr>Hvad er forretningsmål?</vt:lpstr>
      <vt:lpstr>Hvad er conversions?</vt:lpstr>
      <vt:lpstr>Hvad er Key Performance Indicators (KPI)?</vt:lpstr>
      <vt:lpstr>Hvem er mine brugere?</vt:lpstr>
      <vt:lpstr>Hvem er mine brugere?</vt:lpstr>
      <vt:lpstr>Konklusion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146</cp:revision>
  <dcterms:modified xsi:type="dcterms:W3CDTF">2024-03-06T21:51:19Z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0x010100FD3C2DB04611B4479C4478FF4249EA2B</vt:lpwstr>
  </property>
</Properties>
</file>